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0" autoAdjust="0"/>
    <p:restoredTop sz="94660"/>
  </p:normalViewPr>
  <p:slideViewPr>
    <p:cSldViewPr snapToGrid="0">
      <p:cViewPr varScale="1">
        <p:scale>
          <a:sx n="71" d="100"/>
          <a:sy n="71" d="100"/>
        </p:scale>
        <p:origin x="1167" y="4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39F1514F-4DB4-451B-A896-A13C82C0B1D0}" type="datetimeFigureOut">
              <a:rPr kumimoji="1" lang="ja-JP" altLang="en-US" smtClean="0"/>
              <a:t>2019/4/13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5EB64CB-7203-4A66-BF8D-9630A31C67E1}" type="slidenum">
              <a:rPr kumimoji="1" lang="ja-JP" altLang="en-US" smtClean="0"/>
              <a:t>‹#›</a:t>
            </a:fld>
            <a:endParaRPr kumimoji="1" lang="ja-JP" altLang="en-US"/>
          </a:p>
        </p:txBody>
      </p:sp>
    </p:spTree>
    <p:extLst>
      <p:ext uri="{BB962C8B-B14F-4D97-AF65-F5344CB8AC3E}">
        <p14:creationId xmlns:p14="http://schemas.microsoft.com/office/powerpoint/2010/main" val="5821762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39F1514F-4DB4-451B-A896-A13C82C0B1D0}" type="datetimeFigureOut">
              <a:rPr kumimoji="1" lang="ja-JP" altLang="en-US" smtClean="0"/>
              <a:t>2019/4/13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5EB64CB-7203-4A66-BF8D-9630A31C67E1}" type="slidenum">
              <a:rPr kumimoji="1" lang="ja-JP" altLang="en-US" smtClean="0"/>
              <a:t>‹#›</a:t>
            </a:fld>
            <a:endParaRPr kumimoji="1" lang="ja-JP" altLang="en-US"/>
          </a:p>
        </p:txBody>
      </p:sp>
    </p:spTree>
    <p:extLst>
      <p:ext uri="{BB962C8B-B14F-4D97-AF65-F5344CB8AC3E}">
        <p14:creationId xmlns:p14="http://schemas.microsoft.com/office/powerpoint/2010/main" val="10398781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39F1514F-4DB4-451B-A896-A13C82C0B1D0}" type="datetimeFigureOut">
              <a:rPr kumimoji="1" lang="ja-JP" altLang="en-US" smtClean="0"/>
              <a:t>2019/4/13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5EB64CB-7203-4A66-BF8D-9630A31C67E1}" type="slidenum">
              <a:rPr kumimoji="1" lang="ja-JP" altLang="en-US" smtClean="0"/>
              <a:t>‹#›</a:t>
            </a:fld>
            <a:endParaRPr kumimoji="1" lang="ja-JP" altLang="en-US"/>
          </a:p>
        </p:txBody>
      </p:sp>
    </p:spTree>
    <p:extLst>
      <p:ext uri="{BB962C8B-B14F-4D97-AF65-F5344CB8AC3E}">
        <p14:creationId xmlns:p14="http://schemas.microsoft.com/office/powerpoint/2010/main" val="1745977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39F1514F-4DB4-451B-A896-A13C82C0B1D0}" type="datetimeFigureOut">
              <a:rPr kumimoji="1" lang="ja-JP" altLang="en-US" smtClean="0"/>
              <a:t>2019/4/13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5EB64CB-7203-4A66-BF8D-9630A31C67E1}" type="slidenum">
              <a:rPr kumimoji="1" lang="ja-JP" altLang="en-US" smtClean="0"/>
              <a:t>‹#›</a:t>
            </a:fld>
            <a:endParaRPr kumimoji="1" lang="ja-JP" altLang="en-US"/>
          </a:p>
        </p:txBody>
      </p:sp>
    </p:spTree>
    <p:extLst>
      <p:ext uri="{BB962C8B-B14F-4D97-AF65-F5344CB8AC3E}">
        <p14:creationId xmlns:p14="http://schemas.microsoft.com/office/powerpoint/2010/main" val="1966236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39F1514F-4DB4-451B-A896-A13C82C0B1D0}" type="datetimeFigureOut">
              <a:rPr kumimoji="1" lang="ja-JP" altLang="en-US" smtClean="0"/>
              <a:t>2019/4/13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5EB64CB-7203-4A66-BF8D-9630A31C67E1}" type="slidenum">
              <a:rPr kumimoji="1" lang="ja-JP" altLang="en-US" smtClean="0"/>
              <a:t>‹#›</a:t>
            </a:fld>
            <a:endParaRPr kumimoji="1" lang="ja-JP" altLang="en-US"/>
          </a:p>
        </p:txBody>
      </p:sp>
    </p:spTree>
    <p:extLst>
      <p:ext uri="{BB962C8B-B14F-4D97-AF65-F5344CB8AC3E}">
        <p14:creationId xmlns:p14="http://schemas.microsoft.com/office/powerpoint/2010/main" val="20097191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39F1514F-4DB4-451B-A896-A13C82C0B1D0}" type="datetimeFigureOut">
              <a:rPr kumimoji="1" lang="ja-JP" altLang="en-US" smtClean="0"/>
              <a:t>2019/4/13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5EB64CB-7203-4A66-BF8D-9630A31C67E1}" type="slidenum">
              <a:rPr kumimoji="1" lang="ja-JP" altLang="en-US" smtClean="0"/>
              <a:t>‹#›</a:t>
            </a:fld>
            <a:endParaRPr kumimoji="1" lang="ja-JP" altLang="en-US"/>
          </a:p>
        </p:txBody>
      </p:sp>
    </p:spTree>
    <p:extLst>
      <p:ext uri="{BB962C8B-B14F-4D97-AF65-F5344CB8AC3E}">
        <p14:creationId xmlns:p14="http://schemas.microsoft.com/office/powerpoint/2010/main" val="36696456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39F1514F-4DB4-451B-A896-A13C82C0B1D0}" type="datetimeFigureOut">
              <a:rPr kumimoji="1" lang="ja-JP" altLang="en-US" smtClean="0"/>
              <a:t>2019/4/13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5EB64CB-7203-4A66-BF8D-9630A31C67E1}" type="slidenum">
              <a:rPr kumimoji="1" lang="ja-JP" altLang="en-US" smtClean="0"/>
              <a:t>‹#›</a:t>
            </a:fld>
            <a:endParaRPr kumimoji="1" lang="ja-JP" altLang="en-US"/>
          </a:p>
        </p:txBody>
      </p:sp>
    </p:spTree>
    <p:extLst>
      <p:ext uri="{BB962C8B-B14F-4D97-AF65-F5344CB8AC3E}">
        <p14:creationId xmlns:p14="http://schemas.microsoft.com/office/powerpoint/2010/main" val="23258403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39F1514F-4DB4-451B-A896-A13C82C0B1D0}" type="datetimeFigureOut">
              <a:rPr kumimoji="1" lang="ja-JP" altLang="en-US" smtClean="0"/>
              <a:t>2019/4/13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5EB64CB-7203-4A66-BF8D-9630A31C67E1}" type="slidenum">
              <a:rPr kumimoji="1" lang="ja-JP" altLang="en-US" smtClean="0"/>
              <a:t>‹#›</a:t>
            </a:fld>
            <a:endParaRPr kumimoji="1" lang="ja-JP" altLang="en-US"/>
          </a:p>
        </p:txBody>
      </p:sp>
    </p:spTree>
    <p:extLst>
      <p:ext uri="{BB962C8B-B14F-4D97-AF65-F5344CB8AC3E}">
        <p14:creationId xmlns:p14="http://schemas.microsoft.com/office/powerpoint/2010/main" val="20808408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F1514F-4DB4-451B-A896-A13C82C0B1D0}" type="datetimeFigureOut">
              <a:rPr kumimoji="1" lang="ja-JP" altLang="en-US" smtClean="0"/>
              <a:t>2019/4/13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5EB64CB-7203-4A66-BF8D-9630A31C67E1}" type="slidenum">
              <a:rPr kumimoji="1" lang="ja-JP" altLang="en-US" smtClean="0"/>
              <a:t>‹#›</a:t>
            </a:fld>
            <a:endParaRPr kumimoji="1" lang="ja-JP" altLang="en-US"/>
          </a:p>
        </p:txBody>
      </p:sp>
    </p:spTree>
    <p:extLst>
      <p:ext uri="{BB962C8B-B14F-4D97-AF65-F5344CB8AC3E}">
        <p14:creationId xmlns:p14="http://schemas.microsoft.com/office/powerpoint/2010/main" val="3579273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39F1514F-4DB4-451B-A896-A13C82C0B1D0}" type="datetimeFigureOut">
              <a:rPr kumimoji="1" lang="ja-JP" altLang="en-US" smtClean="0"/>
              <a:t>2019/4/13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5EB64CB-7203-4A66-BF8D-9630A31C67E1}" type="slidenum">
              <a:rPr kumimoji="1" lang="ja-JP" altLang="en-US" smtClean="0"/>
              <a:t>‹#›</a:t>
            </a:fld>
            <a:endParaRPr kumimoji="1" lang="ja-JP" altLang="en-US"/>
          </a:p>
        </p:txBody>
      </p:sp>
    </p:spTree>
    <p:extLst>
      <p:ext uri="{BB962C8B-B14F-4D97-AF65-F5344CB8AC3E}">
        <p14:creationId xmlns:p14="http://schemas.microsoft.com/office/powerpoint/2010/main" val="35046442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39F1514F-4DB4-451B-A896-A13C82C0B1D0}" type="datetimeFigureOut">
              <a:rPr kumimoji="1" lang="ja-JP" altLang="en-US" smtClean="0"/>
              <a:t>2019/4/13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5EB64CB-7203-4A66-BF8D-9630A31C67E1}" type="slidenum">
              <a:rPr kumimoji="1" lang="ja-JP" altLang="en-US" smtClean="0"/>
              <a:t>‹#›</a:t>
            </a:fld>
            <a:endParaRPr kumimoji="1" lang="ja-JP" altLang="en-US"/>
          </a:p>
        </p:txBody>
      </p:sp>
    </p:spTree>
    <p:extLst>
      <p:ext uri="{BB962C8B-B14F-4D97-AF65-F5344CB8AC3E}">
        <p14:creationId xmlns:p14="http://schemas.microsoft.com/office/powerpoint/2010/main" val="4222768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F1514F-4DB4-451B-A896-A13C82C0B1D0}" type="datetimeFigureOut">
              <a:rPr kumimoji="1" lang="ja-JP" altLang="en-US" smtClean="0"/>
              <a:t>2019/4/13</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EB64CB-7203-4A66-BF8D-9630A31C67E1}" type="slidenum">
              <a:rPr kumimoji="1" lang="ja-JP" altLang="en-US" smtClean="0"/>
              <a:t>‹#›</a:t>
            </a:fld>
            <a:endParaRPr kumimoji="1" lang="ja-JP" altLang="en-US"/>
          </a:p>
        </p:txBody>
      </p:sp>
    </p:spTree>
    <p:extLst>
      <p:ext uri="{BB962C8B-B14F-4D97-AF65-F5344CB8AC3E}">
        <p14:creationId xmlns:p14="http://schemas.microsoft.com/office/powerpoint/2010/main" val="12562000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3.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slide" Target="slide1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2" Type="http://schemas.openxmlformats.org/officeDocument/2006/relationships/slide" Target="slide13.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slide" Target="slide15.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2" Type="http://schemas.openxmlformats.org/officeDocument/2006/relationships/slide" Target="slide16.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slide" Target="slide1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 Target="slide6.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slide" Target="slide9.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額縁 3"/>
          <p:cNvSpPr/>
          <p:nvPr/>
        </p:nvSpPr>
        <p:spPr>
          <a:xfrm>
            <a:off x="0" y="0"/>
            <a:ext cx="9144000" cy="6858000"/>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5" name="角丸四角形 4"/>
          <p:cNvSpPr/>
          <p:nvPr/>
        </p:nvSpPr>
        <p:spPr>
          <a:xfrm>
            <a:off x="1264024" y="1183341"/>
            <a:ext cx="6575611" cy="1391771"/>
          </a:xfrm>
          <a:prstGeom prst="roundRect">
            <a:avLst/>
          </a:prstGeom>
          <a:solidFill>
            <a:schemeClr val="accent6">
              <a:lumMod val="60000"/>
              <a:lumOff val="4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ja-JP" altLang="en-US" dirty="0" smtClean="0">
                <a:solidFill>
                  <a:schemeClr val="tx1"/>
                </a:solidFill>
              </a:rPr>
              <a:t>問題</a:t>
            </a:r>
            <a:r>
              <a:rPr lang="en-US" altLang="ja-JP" dirty="0" smtClean="0">
                <a:solidFill>
                  <a:schemeClr val="tx1"/>
                </a:solidFill>
              </a:rPr>
              <a:t>1</a:t>
            </a:r>
            <a:r>
              <a:rPr lang="ja-JP" altLang="en-US" dirty="0" smtClean="0">
                <a:solidFill>
                  <a:schemeClr val="tx1"/>
                </a:solidFill>
              </a:rPr>
              <a:t>　薬物治療について問い合わせを受けたとき、薬剤師として最初にあたる医薬品情報の資料はどれですか？</a:t>
            </a:r>
            <a:endParaRPr kumimoji="1" lang="ja-JP" altLang="en-US" dirty="0">
              <a:solidFill>
                <a:schemeClr val="tx1"/>
              </a:solidFill>
            </a:endParaRPr>
          </a:p>
        </p:txBody>
      </p:sp>
      <p:sp>
        <p:nvSpPr>
          <p:cNvPr id="6" name="角丸四角形 5">
            <a:hlinkClick r:id="rId2" action="ppaction://hlinksldjump"/>
          </p:cNvPr>
          <p:cNvSpPr/>
          <p:nvPr/>
        </p:nvSpPr>
        <p:spPr>
          <a:xfrm>
            <a:off x="1270747" y="3133165"/>
            <a:ext cx="3348318" cy="826994"/>
          </a:xfrm>
          <a:prstGeom prst="roundRect">
            <a:avLst/>
          </a:prstGeom>
          <a:solidFill>
            <a:schemeClr val="accent6">
              <a:lumMod val="60000"/>
              <a:lumOff val="4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hlinkClick r:id="rId2" action="ppaction://hlinksldjump"/>
              </a:rPr>
              <a:t>①</a:t>
            </a:r>
            <a:r>
              <a:rPr kumimoji="1" lang="ja-JP" altLang="en-US" dirty="0" smtClean="0">
                <a:solidFill>
                  <a:schemeClr val="tx1"/>
                </a:solidFill>
              </a:rPr>
              <a:t>今日の治療薬</a:t>
            </a:r>
            <a:endParaRPr kumimoji="1" lang="ja-JP" altLang="en-US" dirty="0">
              <a:solidFill>
                <a:schemeClr val="tx1"/>
              </a:solidFill>
            </a:endParaRPr>
          </a:p>
        </p:txBody>
      </p:sp>
      <p:sp>
        <p:nvSpPr>
          <p:cNvPr id="7" name="角丸四角形 6">
            <a:hlinkClick r:id="rId3" action="ppaction://hlinksldjump"/>
          </p:cNvPr>
          <p:cNvSpPr/>
          <p:nvPr/>
        </p:nvSpPr>
        <p:spPr>
          <a:xfrm>
            <a:off x="1270747" y="4104715"/>
            <a:ext cx="3348318" cy="826994"/>
          </a:xfrm>
          <a:prstGeom prst="roundRect">
            <a:avLst/>
          </a:prstGeom>
          <a:solidFill>
            <a:schemeClr val="accent6">
              <a:lumMod val="60000"/>
              <a:lumOff val="4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②治療ガイドライン</a:t>
            </a:r>
            <a:endParaRPr kumimoji="1" lang="ja-JP" altLang="en-US" dirty="0">
              <a:solidFill>
                <a:schemeClr val="tx1"/>
              </a:solidFill>
            </a:endParaRPr>
          </a:p>
        </p:txBody>
      </p:sp>
      <p:sp>
        <p:nvSpPr>
          <p:cNvPr id="8" name="角丸四角形 7">
            <a:hlinkClick r:id="rId2" action="ppaction://hlinksldjump"/>
          </p:cNvPr>
          <p:cNvSpPr/>
          <p:nvPr/>
        </p:nvSpPr>
        <p:spPr>
          <a:xfrm>
            <a:off x="1270747" y="5067860"/>
            <a:ext cx="3348318" cy="826994"/>
          </a:xfrm>
          <a:prstGeom prst="roundRect">
            <a:avLst/>
          </a:prstGeom>
          <a:solidFill>
            <a:schemeClr val="accent6">
              <a:lumMod val="60000"/>
              <a:lumOff val="4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③製薬</a:t>
            </a:r>
            <a:r>
              <a:rPr lang="ja-JP" altLang="en-US" dirty="0">
                <a:solidFill>
                  <a:schemeClr val="tx1"/>
                </a:solidFill>
              </a:rPr>
              <a:t>会社</a:t>
            </a:r>
            <a:r>
              <a:rPr lang="ja-JP" altLang="en-US" dirty="0" smtClean="0">
                <a:solidFill>
                  <a:schemeClr val="tx1"/>
                </a:solidFill>
              </a:rPr>
              <a:t>の</a:t>
            </a:r>
            <a:r>
              <a:rPr lang="ja-JP" altLang="en-US" dirty="0">
                <a:solidFill>
                  <a:schemeClr val="tx1"/>
                </a:solidFill>
              </a:rPr>
              <a:t>ホームページ</a:t>
            </a:r>
            <a:endParaRPr kumimoji="1" lang="ja-JP" altLang="en-US" dirty="0">
              <a:solidFill>
                <a:schemeClr val="tx1"/>
              </a:solidFill>
            </a:endParaRPr>
          </a:p>
        </p:txBody>
      </p:sp>
      <p:pic>
        <p:nvPicPr>
          <p:cNvPr id="9" name="図 8"/>
          <p:cNvPicPr>
            <a:picLocks noChangeAspect="1"/>
          </p:cNvPicPr>
          <p:nvPr/>
        </p:nvPicPr>
        <p:blipFill>
          <a:blip r:embed="rId4"/>
          <a:stretch>
            <a:fillRect/>
          </a:stretch>
        </p:blipFill>
        <p:spPr>
          <a:xfrm>
            <a:off x="5204298" y="3133165"/>
            <a:ext cx="2426907" cy="2688543"/>
          </a:xfrm>
          <a:prstGeom prst="rect">
            <a:avLst/>
          </a:prstGeom>
        </p:spPr>
      </p:pic>
    </p:spTree>
    <p:extLst>
      <p:ext uri="{BB962C8B-B14F-4D97-AF65-F5344CB8AC3E}">
        <p14:creationId xmlns:p14="http://schemas.microsoft.com/office/powerpoint/2010/main" val="14077894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額縁 1"/>
          <p:cNvSpPr/>
          <p:nvPr/>
        </p:nvSpPr>
        <p:spPr>
          <a:xfrm>
            <a:off x="0" y="0"/>
            <a:ext cx="9144000" cy="6858000"/>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 name="角丸四角形 2"/>
          <p:cNvSpPr/>
          <p:nvPr/>
        </p:nvSpPr>
        <p:spPr>
          <a:xfrm>
            <a:off x="1223682" y="1230406"/>
            <a:ext cx="6696636" cy="1210235"/>
          </a:xfrm>
          <a:prstGeom prst="roundRect">
            <a:avLst/>
          </a:prstGeom>
          <a:solidFill>
            <a:schemeClr val="accent6">
              <a:lumMod val="60000"/>
              <a:lumOff val="4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kumimoji="1" lang="ja-JP" altLang="en-US" dirty="0" smtClean="0">
                <a:solidFill>
                  <a:schemeClr val="tx1"/>
                </a:solidFill>
              </a:rPr>
              <a:t>問題</a:t>
            </a:r>
            <a:r>
              <a:rPr kumimoji="1" lang="en-US" altLang="ja-JP" dirty="0" smtClean="0">
                <a:solidFill>
                  <a:schemeClr val="tx1"/>
                </a:solidFill>
              </a:rPr>
              <a:t>4</a:t>
            </a:r>
            <a:r>
              <a:rPr kumimoji="1" lang="ja-JP" altLang="en-US" dirty="0" smtClean="0">
                <a:solidFill>
                  <a:schemeClr val="tx1"/>
                </a:solidFill>
              </a:rPr>
              <a:t>　一次資料を無料で検索できるデータベースで適切なものはどれか？</a:t>
            </a:r>
            <a:endParaRPr kumimoji="1" lang="ja-JP" altLang="en-US" dirty="0">
              <a:solidFill>
                <a:schemeClr val="tx1"/>
              </a:solidFill>
            </a:endParaRPr>
          </a:p>
        </p:txBody>
      </p:sp>
      <p:sp>
        <p:nvSpPr>
          <p:cNvPr id="4" name="角丸四角形 3">
            <a:hlinkClick r:id="rId2" action="ppaction://hlinksldjump"/>
          </p:cNvPr>
          <p:cNvSpPr/>
          <p:nvPr/>
        </p:nvSpPr>
        <p:spPr>
          <a:xfrm>
            <a:off x="1277471" y="2823882"/>
            <a:ext cx="3025588" cy="867336"/>
          </a:xfrm>
          <a:prstGeom prst="roundRect">
            <a:avLst/>
          </a:prstGeom>
          <a:solidFill>
            <a:schemeClr val="accent6">
              <a:lumMod val="60000"/>
              <a:lumOff val="4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①グーグルスカラー</a:t>
            </a:r>
            <a:endParaRPr kumimoji="1" lang="ja-JP" altLang="en-US" dirty="0">
              <a:solidFill>
                <a:schemeClr val="tx1"/>
              </a:solidFill>
            </a:endParaRPr>
          </a:p>
        </p:txBody>
      </p:sp>
      <p:sp>
        <p:nvSpPr>
          <p:cNvPr id="5" name="角丸四角形 4">
            <a:hlinkClick r:id="rId3" action="ppaction://hlinksldjump"/>
          </p:cNvPr>
          <p:cNvSpPr/>
          <p:nvPr/>
        </p:nvSpPr>
        <p:spPr>
          <a:xfrm>
            <a:off x="1277471" y="3897405"/>
            <a:ext cx="3025588" cy="867336"/>
          </a:xfrm>
          <a:prstGeom prst="roundRect">
            <a:avLst/>
          </a:prstGeom>
          <a:solidFill>
            <a:schemeClr val="accent6">
              <a:lumMod val="60000"/>
              <a:lumOff val="4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②医学中央雑誌</a:t>
            </a:r>
            <a:endParaRPr kumimoji="1" lang="ja-JP" altLang="en-US" dirty="0">
              <a:solidFill>
                <a:schemeClr val="tx1"/>
              </a:solidFill>
            </a:endParaRPr>
          </a:p>
        </p:txBody>
      </p:sp>
      <p:sp>
        <p:nvSpPr>
          <p:cNvPr id="6" name="角丸四角形 5">
            <a:hlinkClick r:id="rId2" action="ppaction://hlinksldjump"/>
          </p:cNvPr>
          <p:cNvSpPr/>
          <p:nvPr/>
        </p:nvSpPr>
        <p:spPr>
          <a:xfrm>
            <a:off x="1277471" y="4944034"/>
            <a:ext cx="3025588" cy="867336"/>
          </a:xfrm>
          <a:prstGeom prst="roundRect">
            <a:avLst/>
          </a:prstGeom>
          <a:solidFill>
            <a:schemeClr val="accent6">
              <a:lumMod val="60000"/>
              <a:lumOff val="4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③</a:t>
            </a:r>
            <a:r>
              <a:rPr kumimoji="1" lang="en-US" altLang="ja-JP" dirty="0" smtClean="0">
                <a:solidFill>
                  <a:schemeClr val="tx1"/>
                </a:solidFill>
              </a:rPr>
              <a:t>PubMed</a:t>
            </a:r>
            <a:endParaRPr kumimoji="1" lang="ja-JP" altLang="en-US" dirty="0">
              <a:solidFill>
                <a:schemeClr val="tx1"/>
              </a:solidFill>
            </a:endParaRPr>
          </a:p>
        </p:txBody>
      </p:sp>
      <p:pic>
        <p:nvPicPr>
          <p:cNvPr id="7" name="図 6"/>
          <p:cNvPicPr>
            <a:picLocks noChangeAspect="1"/>
          </p:cNvPicPr>
          <p:nvPr/>
        </p:nvPicPr>
        <p:blipFill>
          <a:blip r:embed="rId4"/>
          <a:stretch>
            <a:fillRect/>
          </a:stretch>
        </p:blipFill>
        <p:spPr>
          <a:xfrm>
            <a:off x="4475069" y="3531814"/>
            <a:ext cx="3626168" cy="1598518"/>
          </a:xfrm>
          <a:prstGeom prst="rect">
            <a:avLst/>
          </a:prstGeom>
        </p:spPr>
      </p:pic>
    </p:spTree>
    <p:extLst>
      <p:ext uri="{BB962C8B-B14F-4D97-AF65-F5344CB8AC3E}">
        <p14:creationId xmlns:p14="http://schemas.microsoft.com/office/powerpoint/2010/main" val="30721518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額縁 1"/>
          <p:cNvSpPr/>
          <p:nvPr/>
        </p:nvSpPr>
        <p:spPr>
          <a:xfrm>
            <a:off x="0" y="0"/>
            <a:ext cx="9144000" cy="6858000"/>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0" dirty="0" smtClean="0">
                <a:hlinkClick r:id="rId2" action="ppaction://hlinksldjump"/>
              </a:rPr>
              <a:t>〇</a:t>
            </a:r>
            <a:endParaRPr kumimoji="1" lang="ja-JP" altLang="en-US" sz="20000" dirty="0"/>
          </a:p>
        </p:txBody>
      </p:sp>
    </p:spTree>
    <p:extLst>
      <p:ext uri="{BB962C8B-B14F-4D97-AF65-F5344CB8AC3E}">
        <p14:creationId xmlns:p14="http://schemas.microsoft.com/office/powerpoint/2010/main" val="1160886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額縁 1"/>
          <p:cNvSpPr/>
          <p:nvPr/>
        </p:nvSpPr>
        <p:spPr>
          <a:xfrm>
            <a:off x="0" y="0"/>
            <a:ext cx="9144000" cy="6858000"/>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0" dirty="0" smtClean="0">
                <a:hlinkClick r:id="rId2" action="ppaction://hlinksldjump"/>
              </a:rPr>
              <a:t>×</a:t>
            </a:r>
            <a:endParaRPr kumimoji="1" lang="ja-JP" altLang="en-US" sz="20000" dirty="0"/>
          </a:p>
        </p:txBody>
      </p:sp>
    </p:spTree>
    <p:extLst>
      <p:ext uri="{BB962C8B-B14F-4D97-AF65-F5344CB8AC3E}">
        <p14:creationId xmlns:p14="http://schemas.microsoft.com/office/powerpoint/2010/main" val="44586493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額縁 1"/>
          <p:cNvSpPr/>
          <p:nvPr/>
        </p:nvSpPr>
        <p:spPr>
          <a:xfrm>
            <a:off x="0" y="0"/>
            <a:ext cx="9144000" cy="6858000"/>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 name="角丸四角形 2"/>
          <p:cNvSpPr/>
          <p:nvPr/>
        </p:nvSpPr>
        <p:spPr>
          <a:xfrm>
            <a:off x="1223682" y="1230406"/>
            <a:ext cx="6696636" cy="1210235"/>
          </a:xfrm>
          <a:prstGeom prst="roundRect">
            <a:avLst/>
          </a:prstGeom>
          <a:solidFill>
            <a:schemeClr val="accent6">
              <a:lumMod val="60000"/>
              <a:lumOff val="4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kumimoji="1" lang="ja-JP" altLang="en-US" dirty="0" smtClean="0">
                <a:solidFill>
                  <a:schemeClr val="tx1"/>
                </a:solidFill>
              </a:rPr>
              <a:t>問題</a:t>
            </a:r>
            <a:r>
              <a:rPr kumimoji="1" lang="en-US" altLang="ja-JP" dirty="0" smtClean="0">
                <a:solidFill>
                  <a:schemeClr val="tx1"/>
                </a:solidFill>
              </a:rPr>
              <a:t>5</a:t>
            </a:r>
            <a:r>
              <a:rPr kumimoji="1" lang="ja-JP" altLang="en-US" dirty="0" smtClean="0">
                <a:solidFill>
                  <a:schemeClr val="tx1"/>
                </a:solidFill>
              </a:rPr>
              <a:t>　</a:t>
            </a:r>
            <a:r>
              <a:rPr kumimoji="1" lang="en-US" altLang="ja-JP" dirty="0" smtClean="0">
                <a:solidFill>
                  <a:schemeClr val="tx1"/>
                </a:solidFill>
              </a:rPr>
              <a:t>Google</a:t>
            </a:r>
            <a:r>
              <a:rPr kumimoji="1" lang="ja-JP" altLang="en-US" dirty="0" smtClean="0">
                <a:solidFill>
                  <a:schemeClr val="tx1"/>
                </a:solidFill>
              </a:rPr>
              <a:t> </a:t>
            </a:r>
            <a:r>
              <a:rPr kumimoji="1" lang="en-US" altLang="ja-JP" dirty="0" smtClean="0">
                <a:solidFill>
                  <a:schemeClr val="tx1"/>
                </a:solidFill>
              </a:rPr>
              <a:t>Scholar</a:t>
            </a:r>
            <a:r>
              <a:rPr kumimoji="1" lang="ja-JP" altLang="en-US" dirty="0" smtClean="0">
                <a:solidFill>
                  <a:schemeClr val="tx1"/>
                </a:solidFill>
              </a:rPr>
              <a:t>で検索すると一次資料が手に入りますが、それは次のどれか？</a:t>
            </a:r>
            <a:endParaRPr kumimoji="1" lang="ja-JP" altLang="en-US" dirty="0">
              <a:solidFill>
                <a:schemeClr val="tx1"/>
              </a:solidFill>
            </a:endParaRPr>
          </a:p>
        </p:txBody>
      </p:sp>
      <p:sp>
        <p:nvSpPr>
          <p:cNvPr id="4" name="角丸四角形 3">
            <a:hlinkClick r:id="rId2" action="ppaction://hlinksldjump"/>
          </p:cNvPr>
          <p:cNvSpPr/>
          <p:nvPr/>
        </p:nvSpPr>
        <p:spPr>
          <a:xfrm>
            <a:off x="1277471" y="2823882"/>
            <a:ext cx="3025588" cy="867336"/>
          </a:xfrm>
          <a:prstGeom prst="roundRect">
            <a:avLst/>
          </a:prstGeom>
          <a:solidFill>
            <a:schemeClr val="accent6">
              <a:lumMod val="60000"/>
              <a:lumOff val="4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①</a:t>
            </a:r>
            <a:r>
              <a:rPr kumimoji="1" lang="en-US" altLang="ja-JP" dirty="0" smtClean="0">
                <a:solidFill>
                  <a:schemeClr val="tx1"/>
                </a:solidFill>
              </a:rPr>
              <a:t>Word </a:t>
            </a:r>
            <a:r>
              <a:rPr kumimoji="1" lang="ja-JP" altLang="en-US" dirty="0" smtClean="0">
                <a:solidFill>
                  <a:schemeClr val="tx1"/>
                </a:solidFill>
              </a:rPr>
              <a:t>ファイル</a:t>
            </a:r>
            <a:endParaRPr kumimoji="1" lang="ja-JP" altLang="en-US" dirty="0">
              <a:solidFill>
                <a:schemeClr val="tx1"/>
              </a:solidFill>
            </a:endParaRPr>
          </a:p>
        </p:txBody>
      </p:sp>
      <p:sp>
        <p:nvSpPr>
          <p:cNvPr id="5" name="角丸四角形 4">
            <a:hlinkClick r:id="rId2" action="ppaction://hlinksldjump"/>
          </p:cNvPr>
          <p:cNvSpPr/>
          <p:nvPr/>
        </p:nvSpPr>
        <p:spPr>
          <a:xfrm>
            <a:off x="1277471" y="3897405"/>
            <a:ext cx="3025588" cy="867336"/>
          </a:xfrm>
          <a:prstGeom prst="roundRect">
            <a:avLst/>
          </a:prstGeom>
          <a:solidFill>
            <a:schemeClr val="accent6">
              <a:lumMod val="60000"/>
              <a:lumOff val="4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②</a:t>
            </a:r>
            <a:r>
              <a:rPr lang="en-US" altLang="ja-JP" dirty="0" smtClean="0">
                <a:solidFill>
                  <a:schemeClr val="tx1"/>
                </a:solidFill>
              </a:rPr>
              <a:t>HTML</a:t>
            </a:r>
            <a:endParaRPr kumimoji="1" lang="ja-JP" altLang="en-US" dirty="0">
              <a:solidFill>
                <a:schemeClr val="tx1"/>
              </a:solidFill>
            </a:endParaRPr>
          </a:p>
        </p:txBody>
      </p:sp>
      <p:sp>
        <p:nvSpPr>
          <p:cNvPr id="6" name="角丸四角形 5">
            <a:hlinkClick r:id="rId3" action="ppaction://hlinksldjump"/>
          </p:cNvPr>
          <p:cNvSpPr/>
          <p:nvPr/>
        </p:nvSpPr>
        <p:spPr>
          <a:xfrm>
            <a:off x="1277471" y="4944034"/>
            <a:ext cx="3025588" cy="867336"/>
          </a:xfrm>
          <a:prstGeom prst="roundRect">
            <a:avLst/>
          </a:prstGeom>
          <a:solidFill>
            <a:schemeClr val="accent6">
              <a:lumMod val="60000"/>
              <a:lumOff val="4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③</a:t>
            </a:r>
            <a:r>
              <a:rPr kumimoji="1" lang="en-US" altLang="ja-JP" dirty="0" smtClean="0">
                <a:solidFill>
                  <a:schemeClr val="tx1"/>
                </a:solidFill>
              </a:rPr>
              <a:t>PDF </a:t>
            </a:r>
            <a:r>
              <a:rPr kumimoji="1" lang="ja-JP" altLang="en-US" dirty="0" smtClean="0">
                <a:solidFill>
                  <a:schemeClr val="tx1"/>
                </a:solidFill>
              </a:rPr>
              <a:t>ファイル</a:t>
            </a:r>
            <a:endParaRPr kumimoji="1" lang="ja-JP" altLang="en-US" dirty="0">
              <a:solidFill>
                <a:schemeClr val="tx1"/>
              </a:solidFill>
            </a:endParaRPr>
          </a:p>
        </p:txBody>
      </p:sp>
      <p:pic>
        <p:nvPicPr>
          <p:cNvPr id="8" name="図 7"/>
          <p:cNvPicPr>
            <a:picLocks noChangeAspect="1"/>
          </p:cNvPicPr>
          <p:nvPr/>
        </p:nvPicPr>
        <p:blipFill>
          <a:blip r:embed="rId4"/>
          <a:stretch>
            <a:fillRect/>
          </a:stretch>
        </p:blipFill>
        <p:spPr>
          <a:xfrm>
            <a:off x="4572000" y="3197085"/>
            <a:ext cx="3374191" cy="2267975"/>
          </a:xfrm>
          <a:prstGeom prst="rect">
            <a:avLst/>
          </a:prstGeom>
        </p:spPr>
      </p:pic>
    </p:spTree>
    <p:extLst>
      <p:ext uri="{BB962C8B-B14F-4D97-AF65-F5344CB8AC3E}">
        <p14:creationId xmlns:p14="http://schemas.microsoft.com/office/powerpoint/2010/main" val="33936609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額縁 1"/>
          <p:cNvSpPr/>
          <p:nvPr/>
        </p:nvSpPr>
        <p:spPr>
          <a:xfrm>
            <a:off x="0" y="0"/>
            <a:ext cx="9144000" cy="6858000"/>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0" dirty="0" smtClean="0">
                <a:hlinkClick r:id="rId2" action="ppaction://hlinksldjump"/>
              </a:rPr>
              <a:t>〇</a:t>
            </a:r>
            <a:endParaRPr kumimoji="1" lang="ja-JP" altLang="en-US" sz="20000" dirty="0"/>
          </a:p>
        </p:txBody>
      </p:sp>
    </p:spTree>
    <p:extLst>
      <p:ext uri="{BB962C8B-B14F-4D97-AF65-F5344CB8AC3E}">
        <p14:creationId xmlns:p14="http://schemas.microsoft.com/office/powerpoint/2010/main" val="30891390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額縁 1"/>
          <p:cNvSpPr/>
          <p:nvPr/>
        </p:nvSpPr>
        <p:spPr>
          <a:xfrm>
            <a:off x="0" y="0"/>
            <a:ext cx="9144000" cy="6858000"/>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0" dirty="0" smtClean="0">
                <a:hlinkClick r:id="rId2" action="ppaction://hlinksldjump"/>
              </a:rPr>
              <a:t>×</a:t>
            </a:r>
            <a:endParaRPr kumimoji="1" lang="ja-JP" altLang="en-US" sz="20000" dirty="0"/>
          </a:p>
        </p:txBody>
      </p:sp>
    </p:spTree>
    <p:extLst>
      <p:ext uri="{BB962C8B-B14F-4D97-AF65-F5344CB8AC3E}">
        <p14:creationId xmlns:p14="http://schemas.microsoft.com/office/powerpoint/2010/main" val="38813648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額縁 1"/>
          <p:cNvSpPr/>
          <p:nvPr/>
        </p:nvSpPr>
        <p:spPr>
          <a:xfrm>
            <a:off x="0" y="0"/>
            <a:ext cx="9144000" cy="6925235"/>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000" dirty="0" smtClean="0"/>
              <a:t>Good Job!!!</a:t>
            </a:r>
            <a:endParaRPr kumimoji="1" lang="ja-JP" altLang="en-US" sz="10000" dirty="0"/>
          </a:p>
        </p:txBody>
      </p:sp>
    </p:spTree>
    <p:extLst>
      <p:ext uri="{BB962C8B-B14F-4D97-AF65-F5344CB8AC3E}">
        <p14:creationId xmlns:p14="http://schemas.microsoft.com/office/powerpoint/2010/main" val="22831084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額縁 1"/>
          <p:cNvSpPr/>
          <p:nvPr/>
        </p:nvSpPr>
        <p:spPr>
          <a:xfrm>
            <a:off x="0" y="0"/>
            <a:ext cx="9144000" cy="6858000"/>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flipH="1">
            <a:off x="2964403" y="1984787"/>
            <a:ext cx="3215193" cy="3170099"/>
          </a:xfrm>
          <a:prstGeom prst="rect">
            <a:avLst/>
          </a:prstGeom>
          <a:noFill/>
        </p:spPr>
        <p:txBody>
          <a:bodyPr wrap="square" rtlCol="0">
            <a:spAutoFit/>
          </a:bodyPr>
          <a:lstStyle/>
          <a:p>
            <a:pPr algn="ctr"/>
            <a:r>
              <a:rPr lang="ja-JP" altLang="en-US" sz="20000" dirty="0">
                <a:hlinkClick r:id="rId2" action="ppaction://hlinksldjump"/>
              </a:rPr>
              <a:t>〇</a:t>
            </a:r>
            <a:endParaRPr kumimoji="1" lang="ja-JP" altLang="en-US" sz="20000" dirty="0"/>
          </a:p>
        </p:txBody>
      </p:sp>
    </p:spTree>
    <p:extLst>
      <p:ext uri="{BB962C8B-B14F-4D97-AF65-F5344CB8AC3E}">
        <p14:creationId xmlns:p14="http://schemas.microsoft.com/office/powerpoint/2010/main" val="42227149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額縁 1"/>
          <p:cNvSpPr/>
          <p:nvPr/>
        </p:nvSpPr>
        <p:spPr>
          <a:xfrm>
            <a:off x="0" y="0"/>
            <a:ext cx="9144000" cy="6858000"/>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flipH="1">
            <a:off x="2964403" y="1984787"/>
            <a:ext cx="3215193" cy="3170099"/>
          </a:xfrm>
          <a:prstGeom prst="rect">
            <a:avLst/>
          </a:prstGeom>
          <a:noFill/>
        </p:spPr>
        <p:txBody>
          <a:bodyPr wrap="square" rtlCol="0">
            <a:spAutoFit/>
          </a:bodyPr>
          <a:lstStyle/>
          <a:p>
            <a:pPr algn="ctr"/>
            <a:r>
              <a:rPr lang="en-US" altLang="ja-JP" sz="20000" dirty="0" smtClean="0">
                <a:hlinkClick r:id="rId2" action="ppaction://hlinksldjump"/>
              </a:rPr>
              <a:t>×</a:t>
            </a:r>
            <a:endParaRPr kumimoji="1" lang="ja-JP" altLang="en-US" sz="20000" dirty="0"/>
          </a:p>
        </p:txBody>
      </p:sp>
    </p:spTree>
    <p:extLst>
      <p:ext uri="{BB962C8B-B14F-4D97-AF65-F5344CB8AC3E}">
        <p14:creationId xmlns:p14="http://schemas.microsoft.com/office/powerpoint/2010/main" val="22921650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額縁 1"/>
          <p:cNvSpPr/>
          <p:nvPr/>
        </p:nvSpPr>
        <p:spPr>
          <a:xfrm>
            <a:off x="0" y="0"/>
            <a:ext cx="9144000" cy="6858000"/>
          </a:xfrm>
          <a:prstGeom prst="bevel">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 name="角丸四角形 2"/>
          <p:cNvSpPr/>
          <p:nvPr/>
        </p:nvSpPr>
        <p:spPr>
          <a:xfrm>
            <a:off x="1223682" y="1230406"/>
            <a:ext cx="6696636" cy="1210235"/>
          </a:xfrm>
          <a:prstGeom prst="roundRect">
            <a:avLst/>
          </a:prstGeom>
          <a:solidFill>
            <a:schemeClr val="accent6">
              <a:lumMod val="60000"/>
              <a:lumOff val="4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kumimoji="1" lang="ja-JP" altLang="en-US" dirty="0" smtClean="0">
                <a:solidFill>
                  <a:schemeClr val="tx1"/>
                </a:solidFill>
              </a:rPr>
              <a:t>問題</a:t>
            </a:r>
            <a:r>
              <a:rPr kumimoji="1" lang="en-US" altLang="ja-JP" dirty="0" smtClean="0">
                <a:solidFill>
                  <a:schemeClr val="tx1"/>
                </a:solidFill>
              </a:rPr>
              <a:t>2</a:t>
            </a:r>
            <a:r>
              <a:rPr kumimoji="1" lang="ja-JP" altLang="en-US" dirty="0" smtClean="0">
                <a:solidFill>
                  <a:schemeClr val="tx1"/>
                </a:solidFill>
              </a:rPr>
              <a:t>　日本における治療ガイドラインを調べる方法として適切なものはどれか？</a:t>
            </a:r>
            <a:endParaRPr kumimoji="1" lang="ja-JP" altLang="en-US" dirty="0">
              <a:solidFill>
                <a:schemeClr val="tx1"/>
              </a:solidFill>
            </a:endParaRPr>
          </a:p>
        </p:txBody>
      </p:sp>
      <p:sp>
        <p:nvSpPr>
          <p:cNvPr id="4" name="角丸四角形 3">
            <a:hlinkClick r:id="rId2" action="ppaction://hlinksldjump"/>
          </p:cNvPr>
          <p:cNvSpPr/>
          <p:nvPr/>
        </p:nvSpPr>
        <p:spPr>
          <a:xfrm>
            <a:off x="1277471" y="2823882"/>
            <a:ext cx="3025588" cy="867336"/>
          </a:xfrm>
          <a:prstGeom prst="roundRect">
            <a:avLst/>
          </a:prstGeom>
          <a:solidFill>
            <a:schemeClr val="accent6">
              <a:lumMod val="60000"/>
              <a:lumOff val="4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①グーグルスカラー</a:t>
            </a:r>
            <a:endParaRPr kumimoji="1" lang="ja-JP" altLang="en-US" dirty="0">
              <a:solidFill>
                <a:schemeClr val="tx1"/>
              </a:solidFill>
            </a:endParaRPr>
          </a:p>
        </p:txBody>
      </p:sp>
      <p:sp>
        <p:nvSpPr>
          <p:cNvPr id="5" name="角丸四角形 4">
            <a:hlinkClick r:id="rId2" action="ppaction://hlinksldjump"/>
          </p:cNvPr>
          <p:cNvSpPr/>
          <p:nvPr/>
        </p:nvSpPr>
        <p:spPr>
          <a:xfrm>
            <a:off x="1277471" y="3897405"/>
            <a:ext cx="3025588" cy="867336"/>
          </a:xfrm>
          <a:prstGeom prst="roundRect">
            <a:avLst/>
          </a:prstGeom>
          <a:solidFill>
            <a:schemeClr val="accent6">
              <a:lumMod val="60000"/>
              <a:lumOff val="4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②</a:t>
            </a:r>
            <a:r>
              <a:rPr kumimoji="1" lang="en-US" altLang="ja-JP" dirty="0" smtClean="0">
                <a:solidFill>
                  <a:schemeClr val="tx1"/>
                </a:solidFill>
              </a:rPr>
              <a:t>PMDA </a:t>
            </a:r>
            <a:r>
              <a:rPr kumimoji="1" lang="ja-JP" altLang="en-US" dirty="0" smtClean="0">
                <a:solidFill>
                  <a:schemeClr val="tx1"/>
                </a:solidFill>
              </a:rPr>
              <a:t>ホームページ</a:t>
            </a:r>
            <a:endParaRPr kumimoji="1" lang="ja-JP" altLang="en-US" dirty="0">
              <a:solidFill>
                <a:schemeClr val="tx1"/>
              </a:solidFill>
            </a:endParaRPr>
          </a:p>
        </p:txBody>
      </p:sp>
      <p:sp>
        <p:nvSpPr>
          <p:cNvPr id="6" name="角丸四角形 5">
            <a:hlinkClick r:id="rId3" action="ppaction://hlinksldjump"/>
          </p:cNvPr>
          <p:cNvSpPr/>
          <p:nvPr/>
        </p:nvSpPr>
        <p:spPr>
          <a:xfrm>
            <a:off x="1277471" y="4944034"/>
            <a:ext cx="3025588" cy="867336"/>
          </a:xfrm>
          <a:prstGeom prst="roundRect">
            <a:avLst/>
          </a:prstGeom>
          <a:solidFill>
            <a:schemeClr val="accent6">
              <a:lumMod val="60000"/>
              <a:lumOff val="4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③</a:t>
            </a:r>
            <a:r>
              <a:rPr kumimoji="1" lang="en-US" altLang="ja-JP" dirty="0" smtClean="0">
                <a:solidFill>
                  <a:schemeClr val="tx1"/>
                </a:solidFill>
              </a:rPr>
              <a:t>Minds</a:t>
            </a:r>
            <a:r>
              <a:rPr kumimoji="1" lang="ja-JP" altLang="en-US" dirty="0" smtClean="0">
                <a:solidFill>
                  <a:schemeClr val="tx1"/>
                </a:solidFill>
              </a:rPr>
              <a:t>ガイドラインライブラリ</a:t>
            </a:r>
            <a:endParaRPr kumimoji="1" lang="ja-JP" altLang="en-US" dirty="0">
              <a:solidFill>
                <a:schemeClr val="tx1"/>
              </a:solidFill>
            </a:endParaRPr>
          </a:p>
        </p:txBody>
      </p:sp>
      <p:pic>
        <p:nvPicPr>
          <p:cNvPr id="7" name="図 6"/>
          <p:cNvPicPr>
            <a:picLocks noChangeAspect="1"/>
          </p:cNvPicPr>
          <p:nvPr/>
        </p:nvPicPr>
        <p:blipFill>
          <a:blip r:embed="rId4"/>
          <a:stretch>
            <a:fillRect/>
          </a:stretch>
        </p:blipFill>
        <p:spPr>
          <a:xfrm>
            <a:off x="4900333" y="3399863"/>
            <a:ext cx="2705100" cy="1685925"/>
          </a:xfrm>
          <a:prstGeom prst="rect">
            <a:avLst/>
          </a:prstGeom>
        </p:spPr>
      </p:pic>
    </p:spTree>
    <p:extLst>
      <p:ext uri="{BB962C8B-B14F-4D97-AF65-F5344CB8AC3E}">
        <p14:creationId xmlns:p14="http://schemas.microsoft.com/office/powerpoint/2010/main" val="17091372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額縁 1"/>
          <p:cNvSpPr/>
          <p:nvPr/>
        </p:nvSpPr>
        <p:spPr>
          <a:xfrm>
            <a:off x="0" y="0"/>
            <a:ext cx="9144000" cy="6858000"/>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0" dirty="0" smtClean="0">
                <a:hlinkClick r:id="rId2" action="ppaction://hlinksldjump"/>
              </a:rPr>
              <a:t>〇</a:t>
            </a:r>
            <a:endParaRPr kumimoji="1" lang="ja-JP" altLang="en-US" sz="20000" dirty="0"/>
          </a:p>
        </p:txBody>
      </p:sp>
    </p:spTree>
    <p:extLst>
      <p:ext uri="{BB962C8B-B14F-4D97-AF65-F5344CB8AC3E}">
        <p14:creationId xmlns:p14="http://schemas.microsoft.com/office/powerpoint/2010/main" val="42084224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額縁 1"/>
          <p:cNvSpPr/>
          <p:nvPr/>
        </p:nvSpPr>
        <p:spPr>
          <a:xfrm>
            <a:off x="0" y="0"/>
            <a:ext cx="9144000" cy="6858000"/>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0" dirty="0" smtClean="0">
                <a:hlinkClick r:id="rId2" action="ppaction://hlinksldjump"/>
              </a:rPr>
              <a:t>×</a:t>
            </a:r>
            <a:endParaRPr kumimoji="1" lang="ja-JP" altLang="en-US" sz="20000" dirty="0"/>
          </a:p>
        </p:txBody>
      </p:sp>
    </p:spTree>
    <p:extLst>
      <p:ext uri="{BB962C8B-B14F-4D97-AF65-F5344CB8AC3E}">
        <p14:creationId xmlns:p14="http://schemas.microsoft.com/office/powerpoint/2010/main" val="37970171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額縁 1"/>
          <p:cNvSpPr/>
          <p:nvPr/>
        </p:nvSpPr>
        <p:spPr>
          <a:xfrm>
            <a:off x="0" y="0"/>
            <a:ext cx="9144000" cy="6858000"/>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 name="角丸四角形 2"/>
          <p:cNvSpPr/>
          <p:nvPr/>
        </p:nvSpPr>
        <p:spPr>
          <a:xfrm>
            <a:off x="1223682" y="1230406"/>
            <a:ext cx="6696636" cy="1210235"/>
          </a:xfrm>
          <a:prstGeom prst="roundRect">
            <a:avLst/>
          </a:prstGeom>
          <a:solidFill>
            <a:schemeClr val="accent6">
              <a:lumMod val="60000"/>
              <a:lumOff val="4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kumimoji="1" lang="ja-JP" altLang="en-US" dirty="0" smtClean="0">
                <a:solidFill>
                  <a:schemeClr val="tx1"/>
                </a:solidFill>
              </a:rPr>
              <a:t>問題</a:t>
            </a:r>
            <a:r>
              <a:rPr kumimoji="1" lang="en-US" altLang="ja-JP" dirty="0" smtClean="0">
                <a:solidFill>
                  <a:schemeClr val="tx1"/>
                </a:solidFill>
              </a:rPr>
              <a:t>3</a:t>
            </a:r>
            <a:r>
              <a:rPr kumimoji="1" lang="ja-JP" altLang="en-US" dirty="0" smtClean="0">
                <a:solidFill>
                  <a:schemeClr val="tx1"/>
                </a:solidFill>
              </a:rPr>
              <a:t>　一次資料として適切なものはどれか？</a:t>
            </a:r>
            <a:endParaRPr kumimoji="1" lang="ja-JP" altLang="en-US" dirty="0">
              <a:solidFill>
                <a:schemeClr val="tx1"/>
              </a:solidFill>
            </a:endParaRPr>
          </a:p>
        </p:txBody>
      </p:sp>
      <p:sp>
        <p:nvSpPr>
          <p:cNvPr id="4" name="角丸四角形 3">
            <a:hlinkClick r:id="rId2" action="ppaction://hlinksldjump"/>
          </p:cNvPr>
          <p:cNvSpPr/>
          <p:nvPr/>
        </p:nvSpPr>
        <p:spPr>
          <a:xfrm>
            <a:off x="1277471" y="2823882"/>
            <a:ext cx="3025588" cy="867336"/>
          </a:xfrm>
          <a:prstGeom prst="roundRect">
            <a:avLst/>
          </a:prstGeom>
          <a:solidFill>
            <a:schemeClr val="accent6">
              <a:lumMod val="60000"/>
              <a:lumOff val="4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①データベース</a:t>
            </a:r>
            <a:endParaRPr kumimoji="1" lang="ja-JP" altLang="en-US" dirty="0">
              <a:solidFill>
                <a:schemeClr val="tx1"/>
              </a:solidFill>
            </a:endParaRPr>
          </a:p>
        </p:txBody>
      </p:sp>
      <p:sp>
        <p:nvSpPr>
          <p:cNvPr id="5" name="角丸四角形 4">
            <a:hlinkClick r:id="rId3" action="ppaction://hlinksldjump"/>
          </p:cNvPr>
          <p:cNvSpPr/>
          <p:nvPr/>
        </p:nvSpPr>
        <p:spPr>
          <a:xfrm>
            <a:off x="1277471" y="3897405"/>
            <a:ext cx="3025588" cy="867336"/>
          </a:xfrm>
          <a:prstGeom prst="roundRect">
            <a:avLst/>
          </a:prstGeom>
          <a:solidFill>
            <a:schemeClr val="accent6">
              <a:lumMod val="60000"/>
              <a:lumOff val="4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②学術雑誌や</a:t>
            </a:r>
            <a:r>
              <a:rPr lang="ja-JP" altLang="en-US" dirty="0">
                <a:solidFill>
                  <a:schemeClr val="tx1"/>
                </a:solidFill>
              </a:rPr>
              <a:t>文献</a:t>
            </a:r>
            <a:endParaRPr kumimoji="1" lang="ja-JP" altLang="en-US" dirty="0">
              <a:solidFill>
                <a:schemeClr val="tx1"/>
              </a:solidFill>
            </a:endParaRPr>
          </a:p>
        </p:txBody>
      </p:sp>
      <p:sp>
        <p:nvSpPr>
          <p:cNvPr id="6" name="角丸四角形 5">
            <a:hlinkClick r:id="rId2" action="ppaction://hlinksldjump"/>
          </p:cNvPr>
          <p:cNvSpPr/>
          <p:nvPr/>
        </p:nvSpPr>
        <p:spPr>
          <a:xfrm>
            <a:off x="1277471" y="4944034"/>
            <a:ext cx="3025588" cy="867336"/>
          </a:xfrm>
          <a:prstGeom prst="roundRect">
            <a:avLst/>
          </a:prstGeom>
          <a:solidFill>
            <a:schemeClr val="accent6">
              <a:lumMod val="60000"/>
              <a:lumOff val="4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③添付文書</a:t>
            </a:r>
            <a:endParaRPr kumimoji="1" lang="ja-JP" altLang="en-US" dirty="0">
              <a:solidFill>
                <a:schemeClr val="tx1"/>
              </a:solidFill>
            </a:endParaRPr>
          </a:p>
        </p:txBody>
      </p:sp>
      <p:pic>
        <p:nvPicPr>
          <p:cNvPr id="7" name="図 6"/>
          <p:cNvPicPr>
            <a:picLocks noChangeAspect="1"/>
          </p:cNvPicPr>
          <p:nvPr/>
        </p:nvPicPr>
        <p:blipFill>
          <a:blip r:embed="rId4"/>
          <a:stretch>
            <a:fillRect/>
          </a:stretch>
        </p:blipFill>
        <p:spPr>
          <a:xfrm>
            <a:off x="4475069" y="3531814"/>
            <a:ext cx="3626168" cy="1598518"/>
          </a:xfrm>
          <a:prstGeom prst="rect">
            <a:avLst/>
          </a:prstGeom>
        </p:spPr>
      </p:pic>
    </p:spTree>
    <p:extLst>
      <p:ext uri="{BB962C8B-B14F-4D97-AF65-F5344CB8AC3E}">
        <p14:creationId xmlns:p14="http://schemas.microsoft.com/office/powerpoint/2010/main" val="37130504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額縁 1"/>
          <p:cNvSpPr/>
          <p:nvPr/>
        </p:nvSpPr>
        <p:spPr>
          <a:xfrm>
            <a:off x="0" y="0"/>
            <a:ext cx="9144000" cy="6858000"/>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0" dirty="0" smtClean="0">
                <a:hlinkClick r:id="rId2" action="ppaction://hlinksldjump"/>
              </a:rPr>
              <a:t>〇</a:t>
            </a:r>
            <a:endParaRPr kumimoji="1" lang="ja-JP" altLang="en-US" sz="20000" dirty="0"/>
          </a:p>
        </p:txBody>
      </p:sp>
    </p:spTree>
    <p:extLst>
      <p:ext uri="{BB962C8B-B14F-4D97-AF65-F5344CB8AC3E}">
        <p14:creationId xmlns:p14="http://schemas.microsoft.com/office/powerpoint/2010/main" val="27106698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額縁 1"/>
          <p:cNvSpPr/>
          <p:nvPr/>
        </p:nvSpPr>
        <p:spPr>
          <a:xfrm>
            <a:off x="0" y="0"/>
            <a:ext cx="9144000" cy="6858000"/>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0" dirty="0" smtClean="0">
                <a:hlinkClick r:id="rId2" action="ppaction://hlinksldjump"/>
              </a:rPr>
              <a:t>×</a:t>
            </a:r>
            <a:endParaRPr kumimoji="1" lang="ja-JP" altLang="en-US" sz="20000" dirty="0"/>
          </a:p>
        </p:txBody>
      </p:sp>
    </p:spTree>
    <p:extLst>
      <p:ext uri="{BB962C8B-B14F-4D97-AF65-F5344CB8AC3E}">
        <p14:creationId xmlns:p14="http://schemas.microsoft.com/office/powerpoint/2010/main" val="1607577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100</TotalTime>
  <Words>70</Words>
  <Application>Microsoft Office PowerPoint</Application>
  <PresentationFormat>画面に合わせる (4:3)</PresentationFormat>
  <Paragraphs>31</Paragraphs>
  <Slides>16</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16</vt:i4>
      </vt:variant>
    </vt:vector>
  </HeadingPairs>
  <TitlesOfParts>
    <vt:vector size="21" baseType="lpstr">
      <vt:lpstr>ＭＳ Ｐゴシック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中川 直人</dc:creator>
  <cp:lastModifiedBy>中川 直人</cp:lastModifiedBy>
  <cp:revision>17</cp:revision>
  <dcterms:created xsi:type="dcterms:W3CDTF">2019-02-12T10:47:39Z</dcterms:created>
  <dcterms:modified xsi:type="dcterms:W3CDTF">2019-04-13T08:30:24Z</dcterms:modified>
</cp:coreProperties>
</file>